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ink/ink1.xml" ContentType="application/inkml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2"/>
  </p:notesMasterIdLst>
  <p:handoutMasterIdLst>
    <p:handoutMasterId r:id="rId33"/>
  </p:handoutMasterIdLst>
  <p:sldIdLst>
    <p:sldId id="256" r:id="rId2"/>
    <p:sldId id="486" r:id="rId3"/>
    <p:sldId id="682" r:id="rId4"/>
    <p:sldId id="722" r:id="rId5"/>
    <p:sldId id="683" r:id="rId6"/>
    <p:sldId id="690" r:id="rId7"/>
    <p:sldId id="691" r:id="rId8"/>
    <p:sldId id="692" r:id="rId9"/>
    <p:sldId id="693" r:id="rId10"/>
    <p:sldId id="694" r:id="rId11"/>
    <p:sldId id="695" r:id="rId12"/>
    <p:sldId id="696" r:id="rId13"/>
    <p:sldId id="719" r:id="rId14"/>
    <p:sldId id="701" r:id="rId15"/>
    <p:sldId id="702" r:id="rId16"/>
    <p:sldId id="703" r:id="rId17"/>
    <p:sldId id="704" r:id="rId18"/>
    <p:sldId id="705" r:id="rId19"/>
    <p:sldId id="706" r:id="rId20"/>
    <p:sldId id="720" r:id="rId21"/>
    <p:sldId id="708" r:id="rId22"/>
    <p:sldId id="709" r:id="rId23"/>
    <p:sldId id="710" r:id="rId24"/>
    <p:sldId id="711" r:id="rId25"/>
    <p:sldId id="721" r:id="rId26"/>
    <p:sldId id="712" r:id="rId27"/>
    <p:sldId id="715" r:id="rId28"/>
    <p:sldId id="716" r:id="rId29"/>
    <p:sldId id="713" r:id="rId30"/>
    <p:sldId id="714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74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736" y="176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5845AE-ACE1-EC44-8625-84E41CDD46BF}" type="datetimeFigureOut">
              <a:rPr lang="en-US" smtClean="0"/>
              <a:t>5/17/22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39650B-C0B8-7C4E-B61C-B8EF4072FA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84453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2:31:04.07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11211 12647 24575,'0'0'0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B7B6E1-B344-C444-840E-5BCE257718B4}" type="datetimeFigureOut">
              <a:rPr lang="en-US" smtClean="0"/>
              <a:t>5/17/22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818D25-F9F0-6E43-9906-4FDAFD99D1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72010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5672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0122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0668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6856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8713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5596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1613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51468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847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01174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0177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29272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1070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84615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07068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61290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06436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89272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79732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89274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32540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5153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1906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88417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6098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8370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1324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6704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8709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ga-IE"/>
              <a:t>Click to edit Master subtitle style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97904" y="6434750"/>
            <a:ext cx="5011541" cy="501650"/>
          </a:xfrm>
          <a:prstGeom prst="rect">
            <a:avLst/>
          </a:prstGeom>
        </p:spPr>
        <p:txBody>
          <a:bodyPr/>
          <a:lstStyle>
            <a:lvl1pPr>
              <a:defRPr sz="1600" i="1"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3320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7657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034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4616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ga-IE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2127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954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ga-IE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ga-IE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5685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1806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1050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ga-IE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0854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ga-IE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1912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82400" y="6466111"/>
            <a:ext cx="501696" cy="3575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0" y="6466110"/>
            <a:ext cx="12192000" cy="0"/>
          </a:xfrm>
          <a:prstGeom prst="line">
            <a:avLst/>
          </a:prstGeom>
          <a:ln w="3175" cmpd="sng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 userDrawn="1"/>
        </p:nvSpPr>
        <p:spPr>
          <a:xfrm>
            <a:off x="107904" y="6521360"/>
            <a:ext cx="35590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rgbClr val="0000FF"/>
                </a:solidFill>
              </a:rPr>
              <a:t>Topic 8 – Functionals and Modelling with </a:t>
            </a:r>
            <a:r>
              <a:rPr lang="en-US" sz="1400" i="1" dirty="0" err="1">
                <a:solidFill>
                  <a:srgbClr val="0000FF"/>
                </a:solidFill>
              </a:rPr>
              <a:t>purrr</a:t>
            </a:r>
            <a:endParaRPr lang="en-US" sz="1400" i="1" dirty="0">
              <a:solidFill>
                <a:srgbClr val="0000FF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E1C5313-8C82-2E4D-BC85-234997DA0DF0}"/>
              </a:ext>
            </a:extLst>
          </p:cNvPr>
          <p:cNvSpPr txBox="1"/>
          <p:nvPr userDrawn="1"/>
        </p:nvSpPr>
        <p:spPr>
          <a:xfrm>
            <a:off x="7922528" y="6498280"/>
            <a:ext cx="37536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rgbClr val="7030A0"/>
                </a:solidFill>
              </a:rPr>
              <a:t>Data Science for Operational Researchers using R</a:t>
            </a:r>
          </a:p>
        </p:txBody>
      </p:sp>
    </p:spTree>
    <p:extLst>
      <p:ext uri="{BB962C8B-B14F-4D97-AF65-F5344CB8AC3E}">
        <p14:creationId xmlns:p14="http://schemas.microsoft.com/office/powerpoint/2010/main" val="21110146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rebeccabarter.com/blog/2019-08-19_purrr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ebeccabarter.com/blog/2019-08-19_purrr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3.png"/><Relationship Id="rId4" Type="http://schemas.openxmlformats.org/officeDocument/2006/relationships/customXml" Target="../ink/ink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5.tiff"/><Relationship Id="rId4" Type="http://schemas.openxmlformats.org/officeDocument/2006/relationships/image" Target="../media/image34.tif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ebeccabarter.com/blog/2019-08-19_purrr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ebeccabarter.com/blog/2019-08-19_purrr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www.rebeccabarter.com/blog/2019-08-19_purrr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5937" y="4657160"/>
            <a:ext cx="10680125" cy="26947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Topic 8: Functionals and Modelling with </a:t>
            </a:r>
            <a:r>
              <a:rPr lang="en-US" dirty="0" err="1">
                <a:solidFill>
                  <a:srgbClr val="FF0000"/>
                </a:solidFill>
              </a:rPr>
              <a:t>purrr</a:t>
            </a:r>
            <a:br>
              <a:rPr lang="en-US" dirty="0">
                <a:solidFill>
                  <a:srgbClr val="FF0000"/>
                </a:solidFill>
              </a:rPr>
            </a:br>
            <a:endParaRPr lang="en-US" i="1" dirty="0">
              <a:solidFill>
                <a:srgbClr val="FF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</a:t>
            </a:fld>
            <a:endParaRPr lang="en-US"/>
          </a:p>
        </p:txBody>
      </p: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2459A3E7-5843-D037-2F7C-EEFC71D5622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7413"/>
          <a:stretch/>
        </p:blipFill>
        <p:spPr>
          <a:xfrm>
            <a:off x="0" y="914400"/>
            <a:ext cx="12192000" cy="2907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7459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AA7DE-F48E-F544-A80E-CAB27C8C1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Further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0D0517-FFD6-9E4A-9D51-697D6CA0B9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2940268"/>
          </a:xfrm>
        </p:spPr>
        <p:txBody>
          <a:bodyPr>
            <a:normAutofit fontScale="92500" lnSpcReduction="20000"/>
          </a:bodyPr>
          <a:lstStyle/>
          <a:p>
            <a:r>
              <a:rPr lang="en-IE" dirty="0"/>
              <a:t>Similarly, if you wanted to identify the number of distinct values in each column, you could apply the </a:t>
            </a:r>
            <a:r>
              <a:rPr lang="en-IE" dirty="0" err="1"/>
              <a:t>n_distinct</a:t>
            </a:r>
            <a:r>
              <a:rPr lang="en-IE" dirty="0"/>
              <a:t>() function from the </a:t>
            </a:r>
            <a:r>
              <a:rPr lang="en-IE" dirty="0" err="1"/>
              <a:t>dplyr</a:t>
            </a:r>
            <a:r>
              <a:rPr lang="en-IE" dirty="0"/>
              <a:t> package to each column. </a:t>
            </a:r>
          </a:p>
          <a:p>
            <a:r>
              <a:rPr lang="en-IE" dirty="0"/>
              <a:t>Since the output of </a:t>
            </a:r>
            <a:r>
              <a:rPr lang="en-IE" dirty="0" err="1"/>
              <a:t>n_distinct</a:t>
            </a:r>
            <a:r>
              <a:rPr lang="en-IE" dirty="0"/>
              <a:t>() is a numeric (a double), you might want to use the </a:t>
            </a:r>
            <a:r>
              <a:rPr lang="en-IE" dirty="0" err="1"/>
              <a:t>map_dbl</a:t>
            </a:r>
            <a:r>
              <a:rPr lang="en-IE" dirty="0"/>
              <a:t>() function so that the results of each iteration (the application of </a:t>
            </a:r>
            <a:r>
              <a:rPr lang="en-IE" dirty="0" err="1"/>
              <a:t>n_distinct</a:t>
            </a:r>
            <a:r>
              <a:rPr lang="en-IE" dirty="0"/>
              <a:t>() to each column) are concatenated into a numeric vector: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36A9BC-C6E4-4146-9A01-A864884E1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10</a:t>
            </a:fld>
            <a:endParaRPr lang="en-US"/>
          </a:p>
        </p:txBody>
      </p:sp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6214CBC0-2BA9-424C-AD08-8FDCC2983E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724" y="4723032"/>
            <a:ext cx="11480800" cy="14351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73231CF-D62F-D940-A020-55833A23392F}"/>
              </a:ext>
            </a:extLst>
          </p:cNvPr>
          <p:cNvSpPr/>
          <p:nvPr/>
        </p:nvSpPr>
        <p:spPr>
          <a:xfrm>
            <a:off x="3065736" y="1139588"/>
            <a:ext cx="54719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4"/>
              </a:rPr>
              <a:t>http://www.rebeccabarter.com/blog/2019-08-19_purrr/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868545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FDEFCF-7CE9-F845-92E7-18C15AB7B7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9060" y="182881"/>
            <a:ext cx="5513464" cy="6283230"/>
          </a:xfrm>
        </p:spPr>
        <p:txBody>
          <a:bodyPr>
            <a:normAutofit fontScale="92500" lnSpcReduction="20000"/>
          </a:bodyPr>
          <a:lstStyle/>
          <a:p>
            <a:r>
              <a:rPr lang="en-IE" dirty="0"/>
              <a:t>If you want to do something a little more complicated, such return a few different summaries of each column in a data frame, you can use </a:t>
            </a:r>
            <a:r>
              <a:rPr lang="en-IE" b="1" dirty="0" err="1">
                <a:solidFill>
                  <a:srgbClr val="0432FF"/>
                </a:solidFill>
              </a:rPr>
              <a:t>map_df</a:t>
            </a:r>
            <a:r>
              <a:rPr lang="en-IE" b="1" dirty="0">
                <a:solidFill>
                  <a:srgbClr val="0432FF"/>
                </a:solidFill>
              </a:rPr>
              <a:t>(). </a:t>
            </a:r>
          </a:p>
          <a:p>
            <a:r>
              <a:rPr lang="en-IE" dirty="0"/>
              <a:t>You typically need to define an anonymous function that you want to apply to each column. </a:t>
            </a:r>
          </a:p>
          <a:p>
            <a:r>
              <a:rPr lang="en-IE" dirty="0"/>
              <a:t>Using the tilde-dot notation, the anonymous function calculates the number of distinct entries and the type of the current column (which is accessible as .x), and then combines them into a two-column data frame. </a:t>
            </a:r>
          </a:p>
          <a:p>
            <a:r>
              <a:rPr lang="en-IE" dirty="0"/>
              <a:t>Once it has iterated through each of the columns, the </a:t>
            </a:r>
            <a:r>
              <a:rPr lang="en-IE" dirty="0" err="1"/>
              <a:t>map_df</a:t>
            </a:r>
            <a:r>
              <a:rPr lang="en-IE" dirty="0"/>
              <a:t> function combines the data frames row-wise into a single data frame.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9D70A2-4195-6842-B087-0B6AC359A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11</a:t>
            </a:fld>
            <a:endParaRPr lang="en-US"/>
          </a:p>
        </p:txBody>
      </p:sp>
      <p:pic>
        <p:nvPicPr>
          <p:cNvPr id="10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44C966AF-1F56-DD41-BD60-207F597717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0896" y="174301"/>
            <a:ext cx="5422022" cy="3192475"/>
          </a:xfrm>
          <a:prstGeom prst="rect">
            <a:avLst/>
          </a:prstGeom>
        </p:spPr>
      </p:pic>
      <p:pic>
        <p:nvPicPr>
          <p:cNvPr id="12" name="Picture 11" descr="A picture containing graphical user interface, text&#10;&#10;Description automatically generated">
            <a:extLst>
              <a:ext uri="{FF2B5EF4-FFF2-40B4-BE49-F238E27FC236}">
                <a16:creationId xmlns:a16="http://schemas.microsoft.com/office/drawing/2014/main" id="{8715B56D-F008-C641-B84D-6512E630B0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0896" y="3366776"/>
            <a:ext cx="4727903" cy="2799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2685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CB0C0-754E-924C-8638-46EF136ABB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60336"/>
            <a:ext cx="10972800" cy="1143000"/>
          </a:xfrm>
        </p:spPr>
        <p:txBody>
          <a:bodyPr/>
          <a:lstStyle/>
          <a:p>
            <a:r>
              <a:rPr lang="en-US" dirty="0"/>
              <a:t>Adding the variable name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4581B-CF05-514C-88B6-5B597BA203F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IE" dirty="0"/>
              <a:t>The variable names correspond to the names of the objects over which we are iterating (in this case, the column names), and these are not automatically included as a column in the output data frame. </a:t>
            </a:r>
          </a:p>
          <a:p>
            <a:r>
              <a:rPr lang="en-IE" dirty="0"/>
              <a:t>You can tell </a:t>
            </a:r>
            <a:r>
              <a:rPr lang="en-IE" dirty="0" err="1"/>
              <a:t>map_df</a:t>
            </a:r>
            <a:r>
              <a:rPr lang="en-IE" dirty="0"/>
              <a:t>() to include them using the .id argument of </a:t>
            </a:r>
            <a:r>
              <a:rPr lang="en-IE" dirty="0" err="1"/>
              <a:t>map_df</a:t>
            </a:r>
            <a:r>
              <a:rPr lang="en-IE" dirty="0"/>
              <a:t>(). </a:t>
            </a:r>
          </a:p>
          <a:p>
            <a:r>
              <a:rPr lang="en-IE" dirty="0"/>
              <a:t>This will automatically take the name of the element being iterated over and include it in the column corresponding to whatever you set .id to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72E293-28AB-BF4B-B549-315E1B9B29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12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40518C1-FD56-FD4B-9A18-00C9147FE95D}"/>
              </a:ext>
            </a:extLst>
          </p:cNvPr>
          <p:cNvSpPr/>
          <p:nvPr/>
        </p:nvSpPr>
        <p:spPr>
          <a:xfrm>
            <a:off x="3065736" y="1139588"/>
            <a:ext cx="54719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http://www.rebeccabarter.com/blog/2019-08-19_purrr/</a:t>
            </a:r>
            <a:r>
              <a:rPr lang="en-US" dirty="0"/>
              <a:t> </a:t>
            </a:r>
          </a:p>
        </p:txBody>
      </p:sp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3BD2EE85-DA27-014D-87E4-1AE8C75A57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3157" y="1757067"/>
            <a:ext cx="5818843" cy="3718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7910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8E9B59-C217-E541-A3B5-B3A8A49789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B050"/>
                </a:solidFill>
              </a:rPr>
              <a:t>Challenge 8.1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4D0A2C9-91C6-484B-8662-2C8A0D2A389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Generate the following </a:t>
            </a:r>
            <a:r>
              <a:rPr lang="en-US" dirty="0" err="1"/>
              <a:t>tibble</a:t>
            </a:r>
            <a:r>
              <a:rPr lang="en-US" dirty="0"/>
              <a:t> from aimsir17::observations, making use of </a:t>
            </a:r>
            <a:r>
              <a:rPr lang="en-US" b="1" dirty="0" err="1">
                <a:solidFill>
                  <a:srgbClr val="00B050"/>
                </a:solidFill>
              </a:rPr>
              <a:t>map_df</a:t>
            </a:r>
            <a:r>
              <a:rPr lang="en-US" b="1" dirty="0">
                <a:solidFill>
                  <a:srgbClr val="00B050"/>
                </a:solidFill>
              </a:rPr>
              <a:t>()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2B23B2-CF2A-7248-A645-2F9D709D2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13</a:t>
            </a:fld>
            <a:endParaRPr lang="en-US"/>
          </a:p>
        </p:txBody>
      </p:sp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55D9ADE0-3614-CD48-A28A-D96411E4F0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4400" y="1486418"/>
            <a:ext cx="4647894" cy="4753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5331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ABD849-ECBC-DA4C-B461-535BF4B48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24562"/>
            <a:ext cx="10972800" cy="1143000"/>
          </a:xfrm>
        </p:spPr>
        <p:txBody>
          <a:bodyPr/>
          <a:lstStyle/>
          <a:p>
            <a:r>
              <a:rPr lang="en-US" b="1" dirty="0">
                <a:solidFill>
                  <a:srgbClr val="0432FF"/>
                </a:solidFill>
              </a:rPr>
              <a:t>(3) Statistical Analysis - mpg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745A8F-7D5C-6247-A74E-DEE9B58329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A4B5CDC-78D0-744F-BCC0-5BFE196B21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5759" y="1267562"/>
            <a:ext cx="8040482" cy="531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3367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2CE21-F5ED-7144-A4B4-5B70A6858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to the details…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9F33CB-DD0A-EE4E-8042-EB8329D4EE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3C7228-52EB-AB41-B4D4-5E49665810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253" y="1490951"/>
            <a:ext cx="7414351" cy="4901847"/>
          </a:xfrm>
          <a:prstGeom prst="rect">
            <a:avLst/>
          </a:prstGeom>
        </p:spPr>
      </p:pic>
      <p:pic>
        <p:nvPicPr>
          <p:cNvPr id="8" name="Picture 7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C18E65C0-1821-BF4D-BA62-A2FAA80F2B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4933" y="2881707"/>
            <a:ext cx="8661814" cy="3419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0747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8A1C3-54BF-5446-87A5-92479374B9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-88698"/>
            <a:ext cx="10972800" cy="1143000"/>
          </a:xfrm>
        </p:spPr>
        <p:txBody>
          <a:bodyPr/>
          <a:lstStyle/>
          <a:p>
            <a:r>
              <a:rPr lang="en-US" dirty="0" err="1"/>
              <a:t>dplyr</a:t>
            </a:r>
            <a:r>
              <a:rPr lang="en-US" dirty="0"/>
              <a:t> and </a:t>
            </a:r>
            <a:r>
              <a:rPr lang="en-US" dirty="0" err="1"/>
              <a:t>purrr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CCE2ADF-3533-0D4A-A198-82F113959C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16</a:t>
            </a:fld>
            <a:endParaRPr lang="en-US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0B4F6958-69E6-064E-AF20-DA15FEC8C2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9222"/>
          <a:stretch/>
        </p:blipFill>
        <p:spPr>
          <a:xfrm>
            <a:off x="209320" y="1417638"/>
            <a:ext cx="4274544" cy="4323117"/>
          </a:xfrm>
          <a:prstGeom prst="rect">
            <a:avLst/>
          </a:prstGeom>
        </p:spPr>
      </p:pic>
      <p:pic>
        <p:nvPicPr>
          <p:cNvPr id="9" name="Picture 8" descr="Table&#10;&#10;Description automatically generated">
            <a:extLst>
              <a:ext uri="{FF2B5EF4-FFF2-40B4-BE49-F238E27FC236}">
                <a16:creationId xmlns:a16="http://schemas.microsoft.com/office/drawing/2014/main" id="{403E2B45-831F-CD4B-8558-266BA6FC8B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4144" y="3918718"/>
            <a:ext cx="7307856" cy="2456480"/>
          </a:xfrm>
          <a:prstGeom prst="rect">
            <a:avLst/>
          </a:prstGeom>
        </p:spPr>
      </p:pic>
      <p:pic>
        <p:nvPicPr>
          <p:cNvPr id="11" name="Picture 10" descr="Table&#10;&#10;Description automatically generated">
            <a:extLst>
              <a:ext uri="{FF2B5EF4-FFF2-40B4-BE49-F238E27FC236}">
                <a16:creationId xmlns:a16="http://schemas.microsoft.com/office/drawing/2014/main" id="{2B32B1AF-31DE-AA48-B5F6-EE007716AA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84144" y="1145215"/>
            <a:ext cx="6785878" cy="271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2596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2DDC4-9DDD-F747-8AF5-991772B39B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linear model, with some model results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B728B43-5B8D-964C-9645-B36698574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17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55AA30B-DABC-9F46-B5AC-0C786F1BC4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285" y="1861849"/>
            <a:ext cx="5592675" cy="3809617"/>
          </a:xfrm>
          <a:prstGeom prst="rect">
            <a:avLst/>
          </a:prstGeom>
        </p:spPr>
      </p:pic>
      <p:pic>
        <p:nvPicPr>
          <p:cNvPr id="11" name="Picture 10" descr="A picture containing text&#10;&#10;Description automatically generated">
            <a:extLst>
              <a:ext uri="{FF2B5EF4-FFF2-40B4-BE49-F238E27FC236}">
                <a16:creationId xmlns:a16="http://schemas.microsoft.com/office/drawing/2014/main" id="{2D7573C4-1893-4E47-B5EC-7169BA4E98DD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64000"/>
          </a:blip>
          <a:stretch>
            <a:fillRect/>
          </a:stretch>
        </p:blipFill>
        <p:spPr>
          <a:xfrm>
            <a:off x="1167787" y="1961001"/>
            <a:ext cx="4035999" cy="794678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908D2B7-A892-D442-BE39-A2A4CA01B748}"/>
              </a:ext>
            </a:extLst>
          </p:cNvPr>
          <p:cNvCxnSpPr/>
          <p:nvPr/>
        </p:nvCxnSpPr>
        <p:spPr>
          <a:xfrm>
            <a:off x="771181" y="1861849"/>
            <a:ext cx="0" cy="348133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FBB8F3C-7E2C-834A-A3E3-666B9155DB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1961001"/>
            <a:ext cx="5840980" cy="3054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0496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40FF4-B67C-9448-A39B-EF546B7E20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Overall Approach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3B2B5BD-B898-AD48-B11A-03230B42CED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Group the data by class</a:t>
            </a:r>
          </a:p>
          <a:p>
            <a:r>
              <a:rPr lang="en-US" dirty="0"/>
              <a:t>For each class, calculate and record:</a:t>
            </a:r>
          </a:p>
          <a:p>
            <a:pPr lvl="1"/>
            <a:r>
              <a:rPr lang="en-US" dirty="0"/>
              <a:t>Number of observations</a:t>
            </a:r>
          </a:p>
          <a:p>
            <a:pPr lvl="1"/>
            <a:r>
              <a:rPr lang="en-US" dirty="0"/>
              <a:t>Class name</a:t>
            </a:r>
          </a:p>
          <a:p>
            <a:pPr lvl="1"/>
            <a:r>
              <a:rPr lang="en-US" dirty="0"/>
              <a:t>Intercept</a:t>
            </a:r>
          </a:p>
          <a:p>
            <a:pPr lvl="1"/>
            <a:r>
              <a:rPr lang="en-US" dirty="0"/>
              <a:t>Slope</a:t>
            </a:r>
          </a:p>
          <a:p>
            <a:pPr lvl="1"/>
            <a:r>
              <a:rPr lang="en-US" dirty="0" err="1"/>
              <a:t>RSquared</a:t>
            </a:r>
            <a:endParaRPr lang="en-US" dirty="0"/>
          </a:p>
          <a:p>
            <a:pPr lvl="1"/>
            <a:r>
              <a:rPr lang="en-US" dirty="0" err="1"/>
              <a:t>AdjRSquared</a:t>
            </a:r>
            <a:endParaRPr lang="en-US" dirty="0"/>
          </a:p>
          <a:p>
            <a:r>
              <a:rPr lang="en-US" dirty="0"/>
              <a:t>Return as a </a:t>
            </a:r>
            <a:r>
              <a:rPr lang="en-US" dirty="0" err="1"/>
              <a:t>tibble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C50A7F6-936C-E040-B125-2732E0541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18</a:t>
            </a:fld>
            <a:endParaRPr lang="en-US"/>
          </a:p>
        </p:txBody>
      </p:sp>
      <p:pic>
        <p:nvPicPr>
          <p:cNvPr id="4" name="Picture 3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A419E620-D8D3-A943-BEB6-EA95B5E603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0973" y="2673920"/>
            <a:ext cx="6132723" cy="242138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BDA30D77-AFE8-5647-935A-2A346932AF51}"/>
                  </a:ext>
                </a:extLst>
              </p14:cNvPr>
              <p14:cNvContentPartPr/>
              <p14:nvPr/>
            </p14:nvContentPartPr>
            <p14:xfrm>
              <a:off x="4035960" y="4552920"/>
              <a:ext cx="360" cy="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BDA30D77-AFE8-5647-935A-2A346932AF5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026600" y="4543560"/>
                <a:ext cx="19080" cy="1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027963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C7FE5A1D-2C2D-454D-BF8A-E78F4DB70B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Script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3D62F4-A78A-E74A-85A2-CF326B406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19</a:t>
            </a:fld>
            <a:endParaRPr lang="en-US"/>
          </a:p>
        </p:txBody>
      </p:sp>
      <p:pic>
        <p:nvPicPr>
          <p:cNvPr id="11" name="Content Placeholder 6" descr="Text&#10;&#10;Description automatically generated">
            <a:extLst>
              <a:ext uri="{FF2B5EF4-FFF2-40B4-BE49-F238E27FC236}">
                <a16:creationId xmlns:a16="http://schemas.microsoft.com/office/drawing/2014/main" id="{0843F960-BC83-A148-9173-616289D870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5769" y="1467920"/>
            <a:ext cx="8509918" cy="4947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8523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71611-2867-3D42-B377-CA8811D07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Overview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AC3C71-34C8-AC43-9A36-790E6ED2D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2</a:t>
            </a:fld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6ACCCE0-176E-BC40-B16A-1D6C11DB57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561656"/>
              </p:ext>
            </p:extLst>
          </p:nvPr>
        </p:nvGraphicFramePr>
        <p:xfrm>
          <a:off x="2196258" y="1437400"/>
          <a:ext cx="7583214" cy="445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0246">
                  <a:extLst>
                    <a:ext uri="{9D8B030D-6E8A-4147-A177-3AD203B41FA5}">
                      <a16:colId xmlns:a16="http://schemas.microsoft.com/office/drawing/2014/main" val="1570151564"/>
                    </a:ext>
                  </a:extLst>
                </a:gridCol>
                <a:gridCol w="6492968">
                  <a:extLst>
                    <a:ext uri="{9D8B030D-6E8A-4147-A177-3AD203B41FA5}">
                      <a16:colId xmlns:a16="http://schemas.microsoft.com/office/drawing/2014/main" val="219506847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Topic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19886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b="1" i="1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Session 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2423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Introduction to R and R Studio Cloud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1105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800" i="1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800" i="1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Exploratory Data Analysis: the </a:t>
                      </a:r>
                      <a:r>
                        <a:rPr lang="en-US" sz="1800" i="1" kern="1200" dirty="0" err="1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tibble</a:t>
                      </a:r>
                      <a:r>
                        <a:rPr lang="en-US" sz="1800" i="1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and ggplot2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00153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i="1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800" i="1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Functions, Vectors and Lists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5758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800" i="1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800" i="1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Introduction to Functionals with </a:t>
                      </a:r>
                      <a:r>
                        <a:rPr lang="en-US" sz="1800" i="1" kern="1200" dirty="0" err="1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purrr</a:t>
                      </a:r>
                      <a:endParaRPr lang="en-US" sz="1800" i="1" kern="1200" dirty="0">
                        <a:solidFill>
                          <a:schemeClr val="bg1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62571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800" i="1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800" i="1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Data Transformation I with </a:t>
                      </a:r>
                      <a:r>
                        <a:rPr lang="en-US" sz="1800" i="1" kern="1200" dirty="0" err="1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dplyr</a:t>
                      </a:r>
                      <a:endParaRPr lang="en-US" sz="1800" i="1" kern="1200" dirty="0">
                        <a:solidFill>
                          <a:schemeClr val="bg1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8757498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1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Session 2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15723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800" i="1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800" i="1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Data Transformation II with </a:t>
                      </a:r>
                      <a:r>
                        <a:rPr lang="en-US" sz="1800" i="1" kern="1200" dirty="0" err="1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dplyr</a:t>
                      </a:r>
                      <a:endParaRPr lang="en-US" sz="1800" i="1" kern="1200" dirty="0">
                        <a:solidFill>
                          <a:schemeClr val="bg1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68426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800" i="1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800" i="1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Statistical Transformation with ggplot2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86972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Functionals and Modelling with </a:t>
                      </a:r>
                      <a:r>
                        <a:rPr lang="en-US" sz="1800" i="0" kern="1200" dirty="0" err="1">
                          <a:solidFill>
                            <a:srgbClr val="0432FF"/>
                          </a:solidFill>
                          <a:latin typeface="+mn-lt"/>
                          <a:ea typeface="+mn-ea"/>
                          <a:cs typeface="+mn-cs"/>
                        </a:rPr>
                        <a:t>purrr</a:t>
                      </a:r>
                      <a:endParaRPr lang="en-US" sz="1800" i="0" kern="1200" dirty="0">
                        <a:solidFill>
                          <a:srgbClr val="0432F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76339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800" i="1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800" i="1" kern="120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Exploratory Data </a:t>
                      </a:r>
                      <a:r>
                        <a:rPr lang="en-US" sz="1800" i="1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Analysis  - Case Study using aimsir17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0380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479894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84E2A-32FA-E04B-A56C-953C315C67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B050"/>
                </a:solidFill>
              </a:rPr>
              <a:t>Challenge 8.2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519F2B9-DD89-CC42-BF6E-A127B10626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4898834" cy="4525963"/>
          </a:xfrm>
        </p:spPr>
        <p:txBody>
          <a:bodyPr/>
          <a:lstStyle/>
          <a:p>
            <a:r>
              <a:rPr lang="en-US" dirty="0"/>
              <a:t>Generate a similar </a:t>
            </a:r>
            <a:r>
              <a:rPr lang="en-US" dirty="0" err="1"/>
              <a:t>tibble</a:t>
            </a:r>
            <a:r>
              <a:rPr lang="en-US" dirty="0"/>
              <a:t> for the manufacturers in mpg.</a:t>
            </a:r>
          </a:p>
          <a:p>
            <a:r>
              <a:rPr lang="en-US" dirty="0"/>
              <a:t>For this example, use </a:t>
            </a:r>
            <a:r>
              <a:rPr lang="en-US" dirty="0" err="1"/>
              <a:t>hwy</a:t>
            </a:r>
            <a:r>
              <a:rPr lang="en-US" dirty="0"/>
              <a:t> as the dependent variable, and </a:t>
            </a:r>
            <a:r>
              <a:rPr lang="en-US" dirty="0" err="1"/>
              <a:t>cyl</a:t>
            </a:r>
            <a:r>
              <a:rPr lang="en-US" dirty="0"/>
              <a:t> as the independent variable</a:t>
            </a:r>
          </a:p>
          <a:p>
            <a:r>
              <a:rPr lang="en-US" dirty="0"/>
              <a:t>Check the results using </a:t>
            </a:r>
            <a:r>
              <a:rPr lang="en-US" dirty="0" err="1"/>
              <a:t>ggplot</a:t>
            </a:r>
            <a:r>
              <a:rPr lang="en-US" dirty="0"/>
              <a:t>() and </a:t>
            </a:r>
            <a:r>
              <a:rPr lang="en-US" dirty="0" err="1"/>
              <a:t>geom_smooth</a:t>
            </a:r>
            <a:r>
              <a:rPr lang="en-US" dirty="0"/>
              <a:t>()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CF1BCF1-1128-BC44-B474-E7D16B12F0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20</a:t>
            </a:fld>
            <a:endParaRPr lang="en-US"/>
          </a:p>
        </p:txBody>
      </p:sp>
      <p:pic>
        <p:nvPicPr>
          <p:cNvPr id="4" name="Picture 3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364234F4-18A3-4343-AAC7-F5A9E380E9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0525" y="2218309"/>
            <a:ext cx="6132723" cy="2421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6881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224180F-D88E-6448-8BD4-A7C390849D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432FF"/>
                </a:solidFill>
              </a:rPr>
              <a:t>(4) Nesting of Tibbles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067E5DD-12EF-6543-80A3-67C83850F3E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pPr fontAlgn="base"/>
            <a:r>
              <a:rPr lang="en-IE" dirty="0"/>
              <a:t>Tibble columns can be lists (as opposed to vectors, which is what they usually are)..</a:t>
            </a:r>
          </a:p>
          <a:p>
            <a:pPr fontAlgn="base"/>
            <a:r>
              <a:rPr lang="en-IE" dirty="0"/>
              <a:t>For instance, a </a:t>
            </a:r>
            <a:r>
              <a:rPr lang="en-IE" dirty="0" err="1"/>
              <a:t>tibble</a:t>
            </a:r>
            <a:r>
              <a:rPr lang="en-IE" dirty="0"/>
              <a:t> can be “nested” where the </a:t>
            </a:r>
            <a:r>
              <a:rPr lang="en-IE" dirty="0" err="1"/>
              <a:t>tibble</a:t>
            </a:r>
            <a:r>
              <a:rPr lang="en-IE" dirty="0"/>
              <a:t> is essentially split into separate data frames based on a </a:t>
            </a:r>
            <a:r>
              <a:rPr lang="en-IE" b="1" dirty="0">
                <a:solidFill>
                  <a:srgbClr val="0432FF"/>
                </a:solidFill>
              </a:rPr>
              <a:t>grouping variable</a:t>
            </a:r>
            <a:r>
              <a:rPr lang="en-IE" dirty="0"/>
              <a:t>, and these separate data frames are stored as entries of a list (that is then stored in the data column of the data frame).</a:t>
            </a: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33E5054-D133-4D48-9DCA-261D108F80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21</a:t>
            </a:fld>
            <a:endParaRPr lang="en-US"/>
          </a:p>
        </p:txBody>
      </p:sp>
      <p:pic>
        <p:nvPicPr>
          <p:cNvPr id="8" name="Picture 7" descr="Table&#10;&#10;Description automatically generated">
            <a:extLst>
              <a:ext uri="{FF2B5EF4-FFF2-40B4-BE49-F238E27FC236}">
                <a16:creationId xmlns:a16="http://schemas.microsoft.com/office/drawing/2014/main" id="{FD107C44-8EAF-8847-8BBB-214B16D109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9142" y="1600200"/>
            <a:ext cx="4484210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3634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750B8-5EBF-D74E-AE51-30A20BC439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Extracting data (pluck function)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7F9750-4CCA-3C48-875C-4ADB43EF4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22</a:t>
            </a:fld>
            <a:endParaRPr lang="en-US"/>
          </a:p>
        </p:txBody>
      </p:sp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011858AD-F447-5F48-9BE5-3A6D8BB73F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2954" y="1243246"/>
            <a:ext cx="8986092" cy="4706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6197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7A3AD6-2FEE-E14B-9A20-408FF70A68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64469"/>
            <a:ext cx="10972800" cy="1143000"/>
          </a:xfrm>
        </p:spPr>
        <p:txBody>
          <a:bodyPr/>
          <a:lstStyle/>
          <a:p>
            <a:r>
              <a:rPr lang="en-US" dirty="0"/>
              <a:t>Storing model results as a column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DE35A0-26E1-D241-866D-1103CFF2D0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23</a:t>
            </a:fld>
            <a:endParaRPr lang="en-US"/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6F6FD067-CA3B-8945-9562-D39D57D070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8310" y="1194700"/>
            <a:ext cx="9575379" cy="1373814"/>
          </a:xfrm>
          <a:prstGeom prst="rect">
            <a:avLst/>
          </a:prstGeom>
        </p:spPr>
      </p:pic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8B31E703-EEA7-164B-82C3-66F4390EFD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776" y="2935556"/>
            <a:ext cx="4411184" cy="3274743"/>
          </a:xfrm>
          <a:prstGeom prst="rect">
            <a:avLst/>
          </a:prstGeom>
        </p:spPr>
      </p:pic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3BB6D75D-974C-144A-BF60-94BD8CB37B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2935556"/>
            <a:ext cx="5223713" cy="3344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7734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6B51D86-E9AB-174A-B058-47B1621B56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24</a:t>
            </a:fld>
            <a:endParaRPr lang="en-US"/>
          </a:p>
        </p:txBody>
      </p:sp>
      <p:pic>
        <p:nvPicPr>
          <p:cNvPr id="5" name="Picture 4" descr="Text, letter&#10;&#10;Description automatically generated">
            <a:extLst>
              <a:ext uri="{FF2B5EF4-FFF2-40B4-BE49-F238E27FC236}">
                <a16:creationId xmlns:a16="http://schemas.microsoft.com/office/drawing/2014/main" id="{A718D93B-5D43-3642-A1D1-6854A8D38D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298" y="217863"/>
            <a:ext cx="8579539" cy="1861072"/>
          </a:xfrm>
          <a:prstGeom prst="rect">
            <a:avLst/>
          </a:prstGeom>
        </p:spPr>
      </p:pic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C346DB70-26E4-474F-873D-529FF697C5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004" y="2725678"/>
            <a:ext cx="4426486" cy="3293245"/>
          </a:xfrm>
          <a:prstGeom prst="rect">
            <a:avLst/>
          </a:prstGeom>
        </p:spPr>
      </p:pic>
      <p:pic>
        <p:nvPicPr>
          <p:cNvPr id="9" name="Picture 8" descr="A picture containing logo&#10;&#10;Description automatically generated">
            <a:extLst>
              <a:ext uri="{FF2B5EF4-FFF2-40B4-BE49-F238E27FC236}">
                <a16:creationId xmlns:a16="http://schemas.microsoft.com/office/drawing/2014/main" id="{6C311A16-D10D-B746-9B8F-EE3F3386B8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2659" y="2857882"/>
            <a:ext cx="4656386" cy="747209"/>
          </a:xfrm>
          <a:prstGeom prst="rect">
            <a:avLst/>
          </a:prstGeom>
        </p:spPr>
      </p:pic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FC57D093-6E1B-D94F-9FF5-11ED73F74F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02659" y="3802604"/>
            <a:ext cx="5679741" cy="2465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1005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9C6C8-A389-B34C-8C6A-CE6FCB5EE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B050"/>
                </a:solidFill>
              </a:rPr>
              <a:t>Challenge 8.3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569EAC9-F319-3E41-B10B-49978ABA80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417638"/>
            <a:ext cx="10972800" cy="153092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Generate a similar set of models (25) for observations (by station), where </a:t>
            </a:r>
            <a:r>
              <a:rPr lang="en-US" dirty="0" err="1"/>
              <a:t>wdsp</a:t>
            </a:r>
            <a:r>
              <a:rPr lang="en-US" dirty="0"/>
              <a:t> is the dependent variable, and msl is the independent variable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A31C5-69C0-7540-9F78-898D97E96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25</a:t>
            </a:fld>
            <a:endParaRPr lang="en-US"/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5880A014-D35E-1C4C-B1DB-59EF09C896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776" y="2935556"/>
            <a:ext cx="4411184" cy="3274743"/>
          </a:xfrm>
          <a:prstGeom prst="rect">
            <a:avLst/>
          </a:prstGeom>
        </p:spPr>
      </p:pic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30AB866D-630A-E54F-9561-950AFE1859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935556"/>
            <a:ext cx="5223713" cy="3344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7731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1B40B2-8742-EE4E-AED1-4691AB158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432FF"/>
                </a:solidFill>
              </a:rPr>
              <a:t>(5) Generating Multiple Plots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5B62526-8F93-2145-A0D5-463979559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26</a:t>
            </a:fld>
            <a:endParaRPr lang="en-US"/>
          </a:p>
        </p:txBody>
      </p:sp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E5E5FA18-E6FD-3145-8E39-8AF3727392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4226" y="1294959"/>
            <a:ext cx="9702187" cy="5009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7893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CB69C12-481D-9747-BBA9-36455D390B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27</a:t>
            </a:fld>
            <a:endParaRPr lang="en-US"/>
          </a:p>
        </p:txBody>
      </p:sp>
      <p:pic>
        <p:nvPicPr>
          <p:cNvPr id="6" name="Picture 5" descr="A picture containing diagram&#10;&#10;Description automatically generated">
            <a:extLst>
              <a:ext uri="{FF2B5EF4-FFF2-40B4-BE49-F238E27FC236}">
                <a16:creationId xmlns:a16="http://schemas.microsoft.com/office/drawing/2014/main" id="{D206FBC5-E19C-9043-AAE3-04B8657F24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77" y="132891"/>
            <a:ext cx="11252200" cy="1943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37E6D55-01A1-D640-8301-60872D4EB7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6596" y="2369969"/>
            <a:ext cx="5965404" cy="389595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B98E264-7349-4E40-9C4F-41DB465B6D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757" y="2370727"/>
            <a:ext cx="5964243" cy="389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6339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48806"/>
            <a:ext cx="10972800" cy="1143000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sz="half" idx="1"/>
          </p:nvPr>
        </p:nvSpPr>
        <p:spPr>
          <a:xfrm>
            <a:off x="487071" y="1980196"/>
            <a:ext cx="3856032" cy="3769607"/>
          </a:xfrm>
        </p:spPr>
        <p:txBody>
          <a:bodyPr>
            <a:normAutofit/>
          </a:bodyPr>
          <a:lstStyle/>
          <a:p>
            <a:r>
              <a:rPr lang="en-US" dirty="0"/>
              <a:t>map functions</a:t>
            </a:r>
          </a:p>
          <a:p>
            <a:r>
              <a:rPr lang="en-US" dirty="0"/>
              <a:t>~ anonymous function</a:t>
            </a:r>
          </a:p>
          <a:p>
            <a:r>
              <a:rPr lang="en-US" dirty="0"/>
              <a:t>Statistical analysis</a:t>
            </a:r>
          </a:p>
          <a:p>
            <a:r>
              <a:rPr lang="en-US" dirty="0"/>
              <a:t>nest() function</a:t>
            </a:r>
          </a:p>
          <a:p>
            <a:r>
              <a:rPr lang="en-US" dirty="0"/>
              <a:t>Generating multiple plots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28</a:t>
            </a:fld>
            <a:endParaRPr lang="en-US"/>
          </a:p>
        </p:txBody>
      </p:sp>
      <p:pic>
        <p:nvPicPr>
          <p:cNvPr id="20" name="Picture 19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F6A7CE5-A879-124B-96F9-79CF4B8FD9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39171"/>
            <a:ext cx="5901690" cy="2750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9574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BA8877B-6AA6-D94E-9690-E470605A6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29</a:t>
            </a:fld>
            <a:endParaRPr lang="en-US"/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70EC5375-1584-A745-A660-A5738B97AA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5604" y="48544"/>
            <a:ext cx="8467879" cy="6417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510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4381B-6A67-7A4A-968A-0D9C13CEA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</a:t>
            </a:r>
            <a:r>
              <a:rPr lang="en-US" dirty="0" err="1"/>
              <a:t>purrr</a:t>
            </a:r>
            <a:r>
              <a:rPr lang="en-US" dirty="0"/>
              <a:t>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1EB4930-D025-6242-9830-67F34C2242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E" dirty="0" err="1"/>
              <a:t>purrr</a:t>
            </a:r>
            <a:r>
              <a:rPr lang="en-IE" dirty="0"/>
              <a:t> is all about iteration. </a:t>
            </a:r>
          </a:p>
          <a:p>
            <a:r>
              <a:rPr lang="en-IE" dirty="0" err="1"/>
              <a:t>purrr</a:t>
            </a:r>
            <a:r>
              <a:rPr lang="en-IE" dirty="0"/>
              <a:t> introduces map functions (the </a:t>
            </a:r>
            <a:r>
              <a:rPr lang="en-IE" dirty="0" err="1"/>
              <a:t>tidyverse’s</a:t>
            </a:r>
            <a:r>
              <a:rPr lang="en-IE" dirty="0"/>
              <a:t> answer to base R’s apply functions, but more in line with functional programming practices) as well as some new functions for manipulating lists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4520E-808A-BD4D-A9D3-F4DB4CD4A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3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03B8028-F9ED-A94E-9FE4-49C163F48583}"/>
              </a:ext>
            </a:extLst>
          </p:cNvPr>
          <p:cNvSpPr/>
          <p:nvPr/>
        </p:nvSpPr>
        <p:spPr>
          <a:xfrm>
            <a:off x="3170840" y="1060896"/>
            <a:ext cx="54719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http://www.rebeccabarter.com/blog/2019-08-19_purrr/</a:t>
            </a:r>
            <a:r>
              <a:rPr lang="en-US" dirty="0"/>
              <a:t> </a:t>
            </a:r>
          </a:p>
        </p:txBody>
      </p:sp>
      <p:pic>
        <p:nvPicPr>
          <p:cNvPr id="10" name="Picture 9" descr="A picture containing table&#10;&#10;Description automatically generated">
            <a:extLst>
              <a:ext uri="{FF2B5EF4-FFF2-40B4-BE49-F238E27FC236}">
                <a16:creationId xmlns:a16="http://schemas.microsoft.com/office/drawing/2014/main" id="{6992CABF-F263-C548-9705-62ACFB5255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1138" y="4942517"/>
            <a:ext cx="6369962" cy="854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650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D1DC055-BB5C-2846-AB88-D5D7FEF1F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30</a:t>
            </a:fld>
            <a:endParaRPr lang="en-US"/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BA77949D-404F-1646-AF01-02FEF7CCB3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7335" y="0"/>
            <a:ext cx="8338250" cy="6351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8171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4381B-6A67-7A4A-968A-0D9C13CEA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</a:t>
            </a:r>
            <a:r>
              <a:rPr lang="en-US" dirty="0" err="1"/>
              <a:t>purrr</a:t>
            </a:r>
            <a:r>
              <a:rPr lang="en-US" dirty="0"/>
              <a:t> 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868B7AE-E129-5F44-89A0-44CD4DF9B0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base"/>
            <a:r>
              <a:rPr lang="en-IE" dirty="0"/>
              <a:t>While the workhorse of </a:t>
            </a:r>
            <a:r>
              <a:rPr lang="en-IE" dirty="0" err="1"/>
              <a:t>dplyr</a:t>
            </a:r>
            <a:r>
              <a:rPr lang="en-IE" dirty="0"/>
              <a:t> is the data frame, the workhorse of </a:t>
            </a:r>
            <a:r>
              <a:rPr lang="en-IE" dirty="0" err="1"/>
              <a:t>purrr</a:t>
            </a:r>
            <a:r>
              <a:rPr lang="en-IE" dirty="0"/>
              <a:t> is the list. </a:t>
            </a:r>
          </a:p>
          <a:p>
            <a:pPr lvl="1" fontAlgn="base"/>
            <a:r>
              <a:rPr lang="en-IE" dirty="0"/>
              <a:t>A </a:t>
            </a:r>
            <a:r>
              <a:rPr lang="en-IE" b="1" dirty="0"/>
              <a:t>vector</a:t>
            </a:r>
            <a:r>
              <a:rPr lang="en-IE" dirty="0"/>
              <a:t> is a way of storing many individual elements (a single number or a single character or string) of the same type together in a single object,</a:t>
            </a:r>
          </a:p>
          <a:p>
            <a:pPr lvl="1" fontAlgn="base"/>
            <a:r>
              <a:rPr lang="en-IE" dirty="0"/>
              <a:t>A </a:t>
            </a:r>
            <a:r>
              <a:rPr lang="en-IE" b="1" dirty="0"/>
              <a:t>data frame</a:t>
            </a:r>
            <a:r>
              <a:rPr lang="en-IE" dirty="0"/>
              <a:t> is a way of storing many vectors of the same length but possibly of different types together in a single object</a:t>
            </a:r>
          </a:p>
          <a:p>
            <a:pPr lvl="1" fontAlgn="base"/>
            <a:r>
              <a:rPr lang="en-IE" dirty="0"/>
              <a:t>A </a:t>
            </a:r>
            <a:r>
              <a:rPr lang="en-IE" b="1" dirty="0"/>
              <a:t>list</a:t>
            </a:r>
            <a:r>
              <a:rPr lang="en-IE" dirty="0"/>
              <a:t> is a way of storing many objects of any type (e.g. data frames, plots, vectors) together in a single object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4520E-808A-BD4D-A9D3-F4DB4CD4A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4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03B8028-F9ED-A94E-9FE4-49C163F48583}"/>
              </a:ext>
            </a:extLst>
          </p:cNvPr>
          <p:cNvSpPr/>
          <p:nvPr/>
        </p:nvSpPr>
        <p:spPr>
          <a:xfrm>
            <a:off x="3170840" y="1060896"/>
            <a:ext cx="54719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http://www.rebeccabarter.com/blog/2019-08-19_purrr/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19715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689E9-F712-4744-89AC-C525BB7DE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432FF"/>
                </a:solidFill>
              </a:rPr>
              <a:t>(1) Map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5A3D21-E68C-4E49-BB9F-00ABA389A43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865910"/>
          </a:xfrm>
        </p:spPr>
        <p:txBody>
          <a:bodyPr>
            <a:normAutofit fontScale="77500" lnSpcReduction="20000"/>
          </a:bodyPr>
          <a:lstStyle/>
          <a:p>
            <a:r>
              <a:rPr lang="en-IE" dirty="0"/>
              <a:t>A </a:t>
            </a:r>
            <a:r>
              <a:rPr lang="en-IE" b="1" dirty="0"/>
              <a:t>map function</a:t>
            </a:r>
            <a:r>
              <a:rPr lang="en-IE" dirty="0"/>
              <a:t> is one that applies the same action/function to every element of an object (e.g. each entry of a list or a vector, or each of the columns of a data frame)</a:t>
            </a:r>
          </a:p>
          <a:p>
            <a:r>
              <a:rPr lang="en-IE" dirty="0"/>
              <a:t>The naming convention of the map functions are such that the type of the </a:t>
            </a:r>
            <a:r>
              <a:rPr lang="en-IE" b="1" dirty="0"/>
              <a:t>output</a:t>
            </a:r>
            <a:r>
              <a:rPr lang="en-IE" dirty="0"/>
              <a:t> is specified by the term that follows the underscore in the function name</a:t>
            </a:r>
          </a:p>
          <a:p>
            <a:r>
              <a:rPr lang="en-IE" dirty="0"/>
              <a:t>Consistent with the way of the </a:t>
            </a:r>
            <a:r>
              <a:rPr lang="en-IE" dirty="0" err="1"/>
              <a:t>tidyverse</a:t>
            </a:r>
            <a:r>
              <a:rPr lang="en-IE" dirty="0"/>
              <a:t>, the </a:t>
            </a:r>
            <a:r>
              <a:rPr lang="en-IE" b="1" dirty="0">
                <a:solidFill>
                  <a:srgbClr val="0432FF"/>
                </a:solidFill>
              </a:rPr>
              <a:t>first argument </a:t>
            </a:r>
            <a:r>
              <a:rPr lang="en-IE" dirty="0"/>
              <a:t>of each mapping function is always the </a:t>
            </a:r>
            <a:r>
              <a:rPr lang="en-IE" b="1" dirty="0">
                <a:solidFill>
                  <a:srgbClr val="0432FF"/>
                </a:solidFill>
              </a:rPr>
              <a:t>data object </a:t>
            </a:r>
            <a:r>
              <a:rPr lang="en-IE" dirty="0"/>
              <a:t>that you want to map over, and the</a:t>
            </a:r>
            <a:r>
              <a:rPr lang="en-IE" b="1" dirty="0">
                <a:solidFill>
                  <a:srgbClr val="FF0000"/>
                </a:solidFill>
              </a:rPr>
              <a:t> second argument </a:t>
            </a:r>
            <a:r>
              <a:rPr lang="en-IE" dirty="0"/>
              <a:t>is always the</a:t>
            </a:r>
            <a:r>
              <a:rPr lang="en-IE" b="1" dirty="0">
                <a:solidFill>
                  <a:srgbClr val="FF0000"/>
                </a:solidFill>
              </a:rPr>
              <a:t> </a:t>
            </a:r>
            <a:r>
              <a:rPr lang="en-IE" b="1" i="1" dirty="0">
                <a:solidFill>
                  <a:srgbClr val="FF0000"/>
                </a:solidFill>
              </a:rPr>
              <a:t>function</a:t>
            </a:r>
            <a:r>
              <a:rPr lang="en-IE" b="1" dirty="0">
                <a:solidFill>
                  <a:srgbClr val="FF0000"/>
                </a:solidFill>
              </a:rPr>
              <a:t> </a:t>
            </a:r>
            <a:r>
              <a:rPr lang="en-IE" dirty="0"/>
              <a:t>that you want to iteratively apply to each element of the input object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EE2BEE-BD44-824E-9870-65D894FFCB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5</a:t>
            </a:fld>
            <a:endParaRPr lang="en-US"/>
          </a:p>
        </p:txBody>
      </p:sp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EFF72943-834F-7B4F-912C-35041F3560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0310" y="2412048"/>
            <a:ext cx="5901690" cy="2750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308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C616E-3E47-724B-9CAF-85103244B1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map_df</a:t>
            </a:r>
            <a:r>
              <a:rPr lang="en-US" dirty="0"/>
              <a:t>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079615-D069-8B4D-B52A-9ED1FBB1AB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66700" y="1600201"/>
            <a:ext cx="5384800" cy="4525963"/>
          </a:xfrm>
        </p:spPr>
        <p:txBody>
          <a:bodyPr/>
          <a:lstStyle/>
          <a:p>
            <a:r>
              <a:rPr lang="en-IE" dirty="0"/>
              <a:t>If you want to return a data frame, then you would use the </a:t>
            </a:r>
            <a:r>
              <a:rPr lang="en-IE" dirty="0" err="1"/>
              <a:t>map_df</a:t>
            </a:r>
            <a:r>
              <a:rPr lang="en-IE" dirty="0"/>
              <a:t>() function. </a:t>
            </a:r>
          </a:p>
          <a:p>
            <a:r>
              <a:rPr lang="en-IE" dirty="0"/>
              <a:t>However, you need to make sure that in each iteration you’re returning a data frame which has consistent column names. </a:t>
            </a:r>
          </a:p>
          <a:p>
            <a:r>
              <a:rPr lang="en-IE" dirty="0" err="1"/>
              <a:t>map_df</a:t>
            </a:r>
            <a:r>
              <a:rPr lang="en-IE" dirty="0"/>
              <a:t> will automatically bind the rows of each iteration.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686045-A2E9-AC46-90BE-76DD8CCB9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6</a:t>
            </a:fld>
            <a:endParaRPr lang="en-US"/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28F279D6-E3D4-314F-A36B-04F92791BC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4596" y="1600201"/>
            <a:ext cx="6159500" cy="412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5306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ED79EF-56E9-E445-A03E-5D924484D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E" b="1" dirty="0">
                <a:solidFill>
                  <a:srgbClr val="0432FF"/>
                </a:solidFill>
              </a:rPr>
              <a:t>(2) The </a:t>
            </a:r>
            <a:r>
              <a:rPr lang="en-IE" b="1" dirty="0">
                <a:solidFill>
                  <a:srgbClr val="00B050"/>
                </a:solidFill>
              </a:rPr>
              <a:t>tilde-dot</a:t>
            </a:r>
            <a:r>
              <a:rPr lang="en-IE" b="1" dirty="0">
                <a:solidFill>
                  <a:srgbClr val="0432FF"/>
                </a:solidFill>
              </a:rPr>
              <a:t> shorthand for functions</a:t>
            </a:r>
            <a:endParaRPr lang="en-US" dirty="0">
              <a:solidFill>
                <a:srgbClr val="0432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31FC58-25E1-B649-A307-5437D963D3E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IE" dirty="0"/>
              <a:t>To make the code more concise you can use the tilde-dot shorthand for anonymous functions (the functions that you create as arguments of other functions).</a:t>
            </a:r>
          </a:p>
          <a:p>
            <a:r>
              <a:rPr lang="en-IE" dirty="0"/>
              <a:t>~ indicates that you have started an anonymous function, and the argument of the anonymous function can be referred to using</a:t>
            </a:r>
            <a:r>
              <a:rPr lang="en-IE" b="1" dirty="0">
                <a:solidFill>
                  <a:srgbClr val="0432FF"/>
                </a:solidFill>
              </a:rPr>
              <a:t> .x </a:t>
            </a:r>
            <a:r>
              <a:rPr lang="en-IE" dirty="0"/>
              <a:t>(or simply .). </a:t>
            </a:r>
          </a:p>
          <a:p>
            <a:r>
              <a:rPr lang="en-IE" dirty="0"/>
              <a:t>Unlike normal function arguments that can be anything that you like, </a:t>
            </a:r>
            <a:r>
              <a:rPr lang="en-IE" b="1" i="1" dirty="0">
                <a:solidFill>
                  <a:srgbClr val="0432FF"/>
                </a:solidFill>
              </a:rPr>
              <a:t>the tilde-dot function argument is always .x.</a:t>
            </a:r>
            <a:endParaRPr lang="en-US" b="1" i="1" dirty="0">
              <a:solidFill>
                <a:srgbClr val="0432FF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12040E-A9FA-874E-A25E-68233A0F3D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7</a:t>
            </a:fld>
            <a:endParaRPr lang="en-US"/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2227FC6A-2AB6-CD40-96F2-5545F6CE76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7602" y="1600201"/>
            <a:ext cx="5689600" cy="379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6417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09739-708F-C14A-A9AC-081480A45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gapminder</a:t>
            </a:r>
            <a:r>
              <a:rPr lang="en-US" dirty="0"/>
              <a:t> package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6FAFC1-F2DD-EE48-89CC-DBDF7C6725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4168140" cy="4525963"/>
          </a:xfrm>
        </p:spPr>
        <p:txBody>
          <a:bodyPr>
            <a:normAutofit/>
          </a:bodyPr>
          <a:lstStyle/>
          <a:p>
            <a:pPr fontAlgn="base"/>
            <a:r>
              <a:rPr lang="en-IE" dirty="0"/>
              <a:t>The </a:t>
            </a:r>
            <a:r>
              <a:rPr lang="en-IE" dirty="0" err="1"/>
              <a:t>gapminder</a:t>
            </a:r>
            <a:r>
              <a:rPr lang="en-IE" dirty="0"/>
              <a:t> dataset has 1704 rows containing information on population, life expectancy and GDP per capita by year and country.</a:t>
            </a:r>
          </a:p>
          <a:p>
            <a:r>
              <a:rPr lang="en-US" dirty="0"/>
              <a:t>It’s in tidy data format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4849EC-FF21-2541-A0AC-EBA72F0C2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8</a:t>
            </a:fld>
            <a:endParaRPr lang="en-US"/>
          </a:p>
        </p:txBody>
      </p:sp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888B7661-AC1D-4F4F-90EB-AA9826E055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4592" y="1600201"/>
            <a:ext cx="6770061" cy="421767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9F7E4D7-9D5F-9D4C-AC61-9D2810299FA4}"/>
              </a:ext>
            </a:extLst>
          </p:cNvPr>
          <p:cNvSpPr/>
          <p:nvPr/>
        </p:nvSpPr>
        <p:spPr>
          <a:xfrm>
            <a:off x="3360026" y="6080952"/>
            <a:ext cx="54719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4"/>
              </a:rPr>
              <a:t>http://www.rebeccabarter.com/blog/2019-08-19_purrr/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444624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02A9F-D4C9-C941-8262-A5E17A052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Analysing</a:t>
            </a:r>
            <a:r>
              <a:rPr lang="en-US" dirty="0"/>
              <a:t> </a:t>
            </a:r>
            <a:r>
              <a:rPr lang="en-US" dirty="0" err="1"/>
              <a:t>gapminder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B34402-134F-9A4A-917D-7AD8B7EEA3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0"/>
            <a:ext cx="10972800" cy="3612931"/>
          </a:xfrm>
        </p:spPr>
        <p:txBody>
          <a:bodyPr>
            <a:normAutofit fontScale="85000" lnSpcReduction="20000"/>
          </a:bodyPr>
          <a:lstStyle/>
          <a:p>
            <a:pPr fontAlgn="base"/>
            <a:r>
              <a:rPr lang="en-IE" dirty="0"/>
              <a:t>Since </a:t>
            </a:r>
            <a:r>
              <a:rPr lang="en-IE" dirty="0" err="1"/>
              <a:t>gapminder</a:t>
            </a:r>
            <a:r>
              <a:rPr lang="en-IE" dirty="0"/>
              <a:t> is a data frame, the map_ functions will iterate over each column. </a:t>
            </a:r>
          </a:p>
          <a:p>
            <a:pPr fontAlgn="base"/>
            <a:r>
              <a:rPr lang="en-IE" dirty="0"/>
              <a:t>An example of simple usage of the map_ functions is to summarize each column. </a:t>
            </a:r>
          </a:p>
          <a:p>
            <a:pPr fontAlgn="base"/>
            <a:r>
              <a:rPr lang="en-IE" dirty="0"/>
              <a:t>For instance, you can identify the type of each column by applying the class() function to each column. </a:t>
            </a:r>
          </a:p>
          <a:p>
            <a:pPr fontAlgn="base"/>
            <a:r>
              <a:rPr lang="en-IE" dirty="0"/>
              <a:t>Since the output of the class() function is a character, we will use the </a:t>
            </a:r>
            <a:r>
              <a:rPr lang="en-IE" dirty="0" err="1"/>
              <a:t>map_chr</a:t>
            </a:r>
            <a:r>
              <a:rPr lang="en-IE" dirty="0"/>
              <a:t>() function:</a:t>
            </a:r>
            <a:br>
              <a:rPr lang="en-IE" dirty="0"/>
            </a:b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2B23C8-7179-B343-AD8C-134BE17E0B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9</a:t>
            </a:fld>
            <a:endParaRPr lang="en-US"/>
          </a:p>
        </p:txBody>
      </p:sp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47268247-96EE-854D-B9FD-4211AD014A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250" y="4635061"/>
            <a:ext cx="11493500" cy="148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6496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24790</TotalTime>
  <Words>1265</Words>
  <Application>Microsoft Macintosh PowerPoint</Application>
  <PresentationFormat>Widescreen</PresentationFormat>
  <Paragraphs>162</Paragraphs>
  <Slides>30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3" baseType="lpstr">
      <vt:lpstr>Arial</vt:lpstr>
      <vt:lpstr>Calibri</vt:lpstr>
      <vt:lpstr>Office Theme</vt:lpstr>
      <vt:lpstr>Topic 8: Functionals and Modelling with purrr </vt:lpstr>
      <vt:lpstr>Course Overview</vt:lpstr>
      <vt:lpstr>Introduction to purrr </vt:lpstr>
      <vt:lpstr>Introduction to purrr </vt:lpstr>
      <vt:lpstr>(1) Map functions</vt:lpstr>
      <vt:lpstr>map_df()</vt:lpstr>
      <vt:lpstr>(2) The tilde-dot shorthand for functions</vt:lpstr>
      <vt:lpstr>gapminder package</vt:lpstr>
      <vt:lpstr>Analysing gapminder</vt:lpstr>
      <vt:lpstr>Further analysis</vt:lpstr>
      <vt:lpstr>PowerPoint Presentation</vt:lpstr>
      <vt:lpstr>Adding the variable name</vt:lpstr>
      <vt:lpstr>Challenge 8.1</vt:lpstr>
      <vt:lpstr>(3) Statistical Analysis - mpg </vt:lpstr>
      <vt:lpstr>Getting to the details…</vt:lpstr>
      <vt:lpstr>dplyr and purrr</vt:lpstr>
      <vt:lpstr>A linear model, with some model results</vt:lpstr>
      <vt:lpstr>Overall Approach</vt:lpstr>
      <vt:lpstr>R Script</vt:lpstr>
      <vt:lpstr>Challenge 8.2</vt:lpstr>
      <vt:lpstr>(4) Nesting of Tibbles</vt:lpstr>
      <vt:lpstr>Extracting data (pluck function)</vt:lpstr>
      <vt:lpstr>Storing model results as a column</vt:lpstr>
      <vt:lpstr>PowerPoint Presentation</vt:lpstr>
      <vt:lpstr>Challenge 8.3</vt:lpstr>
      <vt:lpstr>(5) Generating Multiple Plots</vt:lpstr>
      <vt:lpstr>PowerPoint Presentation</vt:lpstr>
      <vt:lpstr>Summary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Jim</dc:creator>
  <cp:lastModifiedBy>Duggan, James</cp:lastModifiedBy>
  <cp:revision>490</cp:revision>
  <cp:lastPrinted>2020-11-24T11:26:30Z</cp:lastPrinted>
  <dcterms:created xsi:type="dcterms:W3CDTF">2016-06-27T07:49:28Z</dcterms:created>
  <dcterms:modified xsi:type="dcterms:W3CDTF">2022-05-18T06:19:30Z</dcterms:modified>
</cp:coreProperties>
</file>